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7" r:id="rId8"/>
    <p:sldId id="269" r:id="rId9"/>
    <p:sldId id="263" r:id="rId10"/>
    <p:sldId id="266" r:id="rId11"/>
    <p:sldId id="265" r:id="rId12"/>
    <p:sldId id="268" r:id="rId13"/>
    <p:sldId id="270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81"/>
    <p:restoredTop sz="94600"/>
  </p:normalViewPr>
  <p:slideViewPr>
    <p:cSldViewPr snapToGrid="0" snapToObjects="1">
      <p:cViewPr varScale="1">
        <p:scale>
          <a:sx n="64" d="100"/>
          <a:sy n="64" d="100"/>
        </p:scale>
        <p:origin x="16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3133B-4686-8F45-97D9-AFEA4E5EA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311D2-9296-5746-8962-C4CDB4BFE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EF54E-DDA5-2344-BE3C-569A89CE6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3B1B5-4605-624A-BB46-5DDB7E703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D286-FFA3-B142-986F-E260DD0C1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01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F9A2C-7398-7D47-830D-CC92549A0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451D5-9707-6A4E-A55E-D9882EAFC9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7B45-E38E-2F4A-AF58-AD836A5C9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35AD6-EB21-5543-8F55-8212E6CD2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884FC-7093-2941-94EA-53291761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406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F6F58F-3697-EC4C-8D82-50AA7CBF79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59F718-B7C0-B94F-9114-F529AEDFBB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026CB-C9A3-EB45-8445-7ABBA89CA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896D0-7285-8941-BA27-E2C72DE7B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C1A2B-8846-3149-BE1F-51FBA8583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17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3BF0A-2B43-D945-8E24-E05BE541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BA048-EEC2-5F45-91CF-AD1A9CAB4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17295-2A4A-E144-B060-67E5F4F39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35DF34-3E93-7146-8831-11FC47057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E3B69-C841-0E42-B516-878F326D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8FA2F-9011-BE41-91B9-6E5B064E0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DB3B88-2272-004B-9ADD-970042B77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2D084-4BE9-884A-B18C-06AC26789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C1108-E07E-5340-9B3F-62DDE83B8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C9451-8DAC-4747-BF27-C7ACD6D67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5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59BF-0A8B-5742-BCD7-69E76BC57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BBBA-B806-6F4C-8A9D-2358EFB7B6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DC45D-0EE2-BD49-BD8C-0FDFFD506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8F5303-2613-E549-87F9-283F0FD4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1A5E0-59D3-BA45-9F7B-21151F5BB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3B2CE-6BB2-754A-8C70-1DF405B9C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3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D9982-983E-9147-B9B3-E1584AA95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4745-3C45-9348-9511-133A9BAB2D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2BD5A2-F1D5-7544-B895-7C67E5314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392AD-B743-4640-8C46-A4E936D497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B80760-4CC0-3040-8189-F1DE222095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952F4D-6B4C-0248-8A37-0BABCF6F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768B1D-1151-964D-84D8-936E541D4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6E45AD-D90E-334C-A97C-98A3E902A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922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0A4A-656F-0B49-8566-9E91D794D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22E37E-1D11-B349-ACC3-DC4A51827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10463-A183-4444-8905-B56845F87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51675-AA53-934B-B3B6-A44A4007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85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10D943-C9FF-2749-A310-ADF55981D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675C5-6D16-484B-AE59-345977F3E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9A594D-9E1D-904A-8A91-E6CECC03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08315-F4BC-5A4E-97AB-C20AAD9CF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1C93A2-8B68-0041-BE61-69B14B30E1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051DB7-A4E3-B441-8C71-711EA8538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4B36D-5FEA-F34C-B4DA-5D12089D8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E65602-603D-B54F-A414-34BF4C87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1AE76D-4214-D243-8B9D-17BBBE039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07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BC6A6-F969-ED48-831F-D2DDEA0B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9776A6-DF2F-2140-AB39-FDB801654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F5DA5-AEAD-994E-99DF-F17687BAE1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16EDD-7F1D-2A41-AA08-0B7313DC9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F0FF4-5E58-2843-93C8-ACF854FC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70EBD-9E2F-6E41-B8FD-9B1C95A5D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FAB51C-230E-7B40-B2A5-CDFC6D850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8ED0-4D1B-F943-A774-A996CD6F1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98EFF-1DB1-FE4E-AC1B-C38DFA466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7FECF-11A3-BF41-ADA3-EEF910576566}" type="datetimeFigureOut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B27002-0069-A340-A0B5-A2509F28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95733-2EB4-6E41-8A9E-57A79CBA5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F00BD-3828-5E4A-BD7E-11F0048B1E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925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2.gif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.pn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gif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y for Dev">
            <a:hlinkClick r:id="" action="ppaction://media"/>
            <a:extLst>
              <a:ext uri="{FF2B5EF4-FFF2-40B4-BE49-F238E27FC236}">
                <a16:creationId xmlns:a16="http://schemas.microsoft.com/office/drawing/2014/main" id="{47144CAB-A5BA-8947-B3BA-EFDB40943A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0" y="0"/>
            <a:ext cx="1049496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53E713-3630-DB44-B42D-A0561BD48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Neuropythy</a:t>
            </a:r>
            <a:r>
              <a:rPr lang="en-US" dirty="0">
                <a:solidFill>
                  <a:schemeClr val="bg1"/>
                </a:solidFill>
              </a:rPr>
              <a:t> for Dev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E21ACF-EB65-B047-95D7-BF66B634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Neurohackademy</a:t>
            </a:r>
            <a:r>
              <a:rPr lang="en-US" dirty="0">
                <a:solidFill>
                  <a:schemeClr val="bg2"/>
                </a:solidFill>
              </a:rPr>
              <a:t> 2019</a:t>
            </a:r>
          </a:p>
          <a:p>
            <a:r>
              <a:rPr lang="en-US" dirty="0">
                <a:solidFill>
                  <a:schemeClr val="bg2"/>
                </a:solidFill>
              </a:rPr>
              <a:t>Maya Rosen, Kendra Seaman, Aarti Nair, </a:t>
            </a:r>
          </a:p>
          <a:p>
            <a:r>
              <a:rPr lang="en-US" dirty="0">
                <a:solidFill>
                  <a:schemeClr val="bg2"/>
                </a:solidFill>
              </a:rPr>
              <a:t>Megan McMahon, </a:t>
            </a:r>
            <a:r>
              <a:rPr lang="en-US" dirty="0" err="1">
                <a:solidFill>
                  <a:schemeClr val="bg2"/>
                </a:solidFill>
              </a:rPr>
              <a:t>Leehyun</a:t>
            </a:r>
            <a:r>
              <a:rPr lang="en-US" dirty="0">
                <a:solidFill>
                  <a:schemeClr val="bg2"/>
                </a:solidFill>
              </a:rPr>
              <a:t> Yoon</a:t>
            </a:r>
          </a:p>
        </p:txBody>
      </p:sp>
    </p:spTree>
    <p:extLst>
      <p:ext uri="{BB962C8B-B14F-4D97-AF65-F5344CB8AC3E}">
        <p14:creationId xmlns:p14="http://schemas.microsoft.com/office/powerpoint/2010/main" val="20571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ED0B-46EB-8743-A036-D4C028D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Thursday:</a:t>
            </a:r>
            <a:r>
              <a:rPr lang="en-US" dirty="0"/>
              <a:t> Run group-level analyses in </a:t>
            </a:r>
            <a:r>
              <a:rPr lang="en-US" dirty="0" err="1"/>
              <a:t>Neuropythy</a:t>
            </a:r>
            <a:r>
              <a:rPr lang="en-US" dirty="0"/>
              <a:t>… or anything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563A397-BDF2-BB48-ABB0-4916A11BD6F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26229" y="1878900"/>
            <a:ext cx="6339541" cy="414115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01B788D-80D2-4747-BED7-F3B629CC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004" y="3379304"/>
            <a:ext cx="1047553" cy="122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9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DE7B-FF09-474C-A5B8-682F34BA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Friday:</a:t>
            </a:r>
            <a:r>
              <a:rPr lang="en-US" dirty="0"/>
              <a:t> </a:t>
            </a:r>
            <a:r>
              <a:rPr lang="en-US" u="sng" dirty="0"/>
              <a:t>Actually</a:t>
            </a:r>
            <a:r>
              <a:rPr lang="en-US" dirty="0"/>
              <a:t> running group-level analyses in </a:t>
            </a:r>
            <a:r>
              <a:rPr lang="en-US" dirty="0" err="1"/>
              <a:t>Numpy</a:t>
            </a:r>
            <a:r>
              <a:rPr lang="en-US" dirty="0"/>
              <a:t> and visualizing in </a:t>
            </a:r>
            <a:r>
              <a:rPr lang="en-US" dirty="0" err="1"/>
              <a:t>Neuropythy</a:t>
            </a:r>
            <a:r>
              <a:rPr lang="en-US" dirty="0"/>
              <a:t>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B45F0D0-FBFB-304D-BFE0-39B95391065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058194"/>
            <a:ext cx="5181600" cy="388620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503E3E-7541-3142-A89D-61857218AC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8CF133-D14B-6949-83C6-2DC4C2384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715" y="1649344"/>
            <a:ext cx="5682170" cy="520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7313F82-E878-C34B-88F4-1B1408DE6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3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9974B9D-8D4F-E646-BB71-2C1C1A1408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39900" y="2597944"/>
            <a:ext cx="3378200" cy="280670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4B37913-A1FF-854D-A94D-F39878B7440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92950" y="2616994"/>
            <a:ext cx="3340100" cy="2768600"/>
          </a:xfrm>
        </p:spPr>
      </p:pic>
    </p:spTree>
    <p:extLst>
      <p:ext uri="{BB962C8B-B14F-4D97-AF65-F5344CB8AC3E}">
        <p14:creationId xmlns:p14="http://schemas.microsoft.com/office/powerpoint/2010/main" val="100054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8DC2B-3BCB-7E4B-B412-4A2FC7105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learned… and where we’re going.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01D48-32AF-A641-89BC-F5C08FE5AE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 learned LOTS </a:t>
            </a:r>
            <a:r>
              <a:rPr lang="en-US" dirty="0"/>
              <a:t>about Amazon AWS, Docker, </a:t>
            </a:r>
            <a:r>
              <a:rPr lang="en-US" dirty="0" err="1"/>
              <a:t>Jupyter</a:t>
            </a:r>
            <a:r>
              <a:rPr lang="en-US" dirty="0"/>
              <a:t> Notebooks, and </a:t>
            </a:r>
            <a:r>
              <a:rPr lang="en-US" dirty="0" err="1"/>
              <a:t>Neuropythy</a:t>
            </a:r>
            <a:r>
              <a:rPr lang="en-US" dirty="0"/>
              <a:t>. </a:t>
            </a:r>
          </a:p>
          <a:p>
            <a:endParaRPr lang="en-US" b="1" dirty="0"/>
          </a:p>
          <a:p>
            <a:r>
              <a:rPr lang="en-US" b="1" dirty="0"/>
              <a:t>We look forward </a:t>
            </a:r>
            <a:r>
              <a:rPr lang="en-US" dirty="0"/>
              <a:t>to analyzing the HCP-D and HCP-A datasets using these tools in the near future!</a:t>
            </a:r>
          </a:p>
          <a:p>
            <a:endParaRPr lang="en-US" b="1" dirty="0"/>
          </a:p>
          <a:p>
            <a:r>
              <a:rPr lang="en-US" b="1" dirty="0"/>
              <a:t>Please give us </a:t>
            </a:r>
            <a:r>
              <a:rPr lang="en-US" dirty="0"/>
              <a:t>suggestions for other types of structural analysis (gyrification, TI/T2 differences) and functional analysis (resting state, tasks) are welcome. </a:t>
            </a:r>
          </a:p>
        </p:txBody>
      </p:sp>
    </p:spTree>
    <p:extLst>
      <p:ext uri="{BB962C8B-B14F-4D97-AF65-F5344CB8AC3E}">
        <p14:creationId xmlns:p14="http://schemas.microsoft.com/office/powerpoint/2010/main" val="3465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68B8E-4F8F-EE47-8350-A1B87B8A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95B7A-7ACF-EA43-B9BE-F8021CA877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D09B7-7D37-C041-A318-0EA30588F9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F3807-FE68-F543-BB76-E3C8F9EE9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737" y="1854623"/>
            <a:ext cx="4018547" cy="432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DED88-2E68-B149-816B-D1E407090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Plan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D19D0-EB85-4942-8D9F-7B0DA4521C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Download the HCP-Lifespan Dataset</a:t>
            </a:r>
          </a:p>
          <a:p>
            <a:r>
              <a:rPr lang="en-US" dirty="0"/>
              <a:t>Run HCP preprocessing pipelines using a docker container on AWS</a:t>
            </a:r>
          </a:p>
          <a:p>
            <a:r>
              <a:rPr lang="en-US" dirty="0"/>
              <a:t>Use </a:t>
            </a:r>
            <a:r>
              <a:rPr lang="en-US" dirty="0" err="1"/>
              <a:t>Neuropythy</a:t>
            </a:r>
            <a:r>
              <a:rPr lang="en-US" dirty="0"/>
              <a:t> to visualize age-related differences in structural properties:</a:t>
            </a:r>
          </a:p>
          <a:p>
            <a:pPr lvl="1"/>
            <a:r>
              <a:rPr lang="en-US" dirty="0"/>
              <a:t>cortical thickness</a:t>
            </a:r>
          </a:p>
          <a:p>
            <a:pPr lvl="1"/>
            <a:r>
              <a:rPr lang="en-US" dirty="0"/>
              <a:t>gyrification</a:t>
            </a:r>
          </a:p>
          <a:p>
            <a:pPr lvl="1"/>
            <a:r>
              <a:rPr lang="en-US" dirty="0"/>
              <a:t>T1/T2 differences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091400-E1D9-C04D-9BBB-471AB9C16B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12502" y="2224585"/>
            <a:ext cx="4692310" cy="370445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81633E-82F6-AC49-8B20-76115E2D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526" y="2278235"/>
            <a:ext cx="1280262" cy="172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1296-15FB-DD4A-8025-EF7B4160C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Monday:</a:t>
            </a:r>
            <a:r>
              <a:rPr lang="en-US" dirty="0"/>
              <a:t> Download the HCP-D and HCP-A Datasets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1CBDCD00-D7AF-5944-A21C-E6F7B3B8A5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52863" y="1690688"/>
            <a:ext cx="8133347" cy="2009574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D952874-9643-EB40-85B7-BF42079215A4}"/>
              </a:ext>
            </a:extLst>
          </p:cNvPr>
          <p:cNvCxnSpPr/>
          <p:nvPr/>
        </p:nvCxnSpPr>
        <p:spPr>
          <a:xfrm>
            <a:off x="6400800" y="697831"/>
            <a:ext cx="3826042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28A002-6D2F-DE4B-9896-1CDF7E505D3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52862" y="4013082"/>
            <a:ext cx="8133347" cy="240434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6BF6AD-039E-8B43-881A-DA0DEC1FFBC2}"/>
              </a:ext>
            </a:extLst>
          </p:cNvPr>
          <p:cNvSpPr txBox="1"/>
          <p:nvPr/>
        </p:nvSpPr>
        <p:spPr>
          <a:xfrm>
            <a:off x="6035729" y="871094"/>
            <a:ext cx="4556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HCP-Lifespan Pilot Data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D29BD8-3706-5847-82D5-E270BD6D67CE}"/>
              </a:ext>
            </a:extLst>
          </p:cNvPr>
          <p:cNvCxnSpPr/>
          <p:nvPr/>
        </p:nvCxnSpPr>
        <p:spPr>
          <a:xfrm>
            <a:off x="6400800" y="697831"/>
            <a:ext cx="3826042" cy="0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3D6F68-FD36-AF4A-9C86-E71AFB11A575}"/>
              </a:ext>
            </a:extLst>
          </p:cNvPr>
          <p:cNvSpPr txBox="1"/>
          <p:nvPr/>
        </p:nvSpPr>
        <p:spPr>
          <a:xfrm>
            <a:off x="7157254" y="921201"/>
            <a:ext cx="231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030A0"/>
                </a:solidFill>
              </a:rPr>
              <a:t>ABCD Data </a:t>
            </a:r>
          </a:p>
        </p:txBody>
      </p:sp>
    </p:spTree>
    <p:extLst>
      <p:ext uri="{BB962C8B-B14F-4D97-AF65-F5344CB8AC3E}">
        <p14:creationId xmlns:p14="http://schemas.microsoft.com/office/powerpoint/2010/main" val="41068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52B6D-7394-5440-AC3F-64317114F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Tuesday: </a:t>
            </a:r>
            <a:r>
              <a:rPr lang="en-US" dirty="0"/>
              <a:t>Upload the data to AWS and run the HPC Pipeline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D4D099-3AE3-AF49-A775-B6968B42EC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496101" y="2465916"/>
            <a:ext cx="5199797" cy="412517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77B0C6-FEBE-224C-910C-ED35723BD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45" y="1557865"/>
            <a:ext cx="2471082" cy="2103361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7C8A143-1F4A-C242-87D5-452B5D37F07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992308" y="1827476"/>
            <a:ext cx="2461520" cy="18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5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55EB0-643A-684D-94D0-7F0C056A1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Wednesday: </a:t>
            </a:r>
            <a:r>
              <a:rPr lang="en-US" dirty="0"/>
              <a:t>BIDS the data and run the HPC Pipeline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A169BB7-45DB-E445-81D4-23CD4F4D00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58720" y="1690688"/>
            <a:ext cx="2947916" cy="2983291"/>
          </a:xfrm>
        </p:spPr>
      </p:pic>
      <p:pic>
        <p:nvPicPr>
          <p:cNvPr id="21" name="npy-for-dev">
            <a:hlinkClick r:id="" action="ppaction://media"/>
            <a:extLst>
              <a:ext uri="{FF2B5EF4-FFF2-40B4-BE49-F238E27FC236}">
                <a16:creationId xmlns:a16="http://schemas.microsoft.com/office/drawing/2014/main" id="{AE7B5B7E-B138-734B-85F6-B9C72A89A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91480" y="2259985"/>
            <a:ext cx="6352522" cy="3393801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EFF2E313-EB83-D94B-AABE-C5CB413912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/>
          <a:stretch>
            <a:fillRect/>
          </a:stretch>
        </p:blipFill>
        <p:spPr>
          <a:xfrm>
            <a:off x="7820166" y="3599280"/>
            <a:ext cx="3735943" cy="280195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8E52E3-2D20-5240-A836-6D76589558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720" y="4794563"/>
            <a:ext cx="304800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38FA8-58A4-994B-A798-B507B37459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2" y="1556732"/>
            <a:ext cx="2209798" cy="231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3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84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ED0B-46EB-8743-A036-D4C028D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Thursday: </a:t>
            </a:r>
            <a:r>
              <a:rPr lang="en-US" dirty="0"/>
              <a:t>Look at a single subject in </a:t>
            </a:r>
            <a:r>
              <a:rPr lang="en-US" dirty="0" err="1"/>
              <a:t>Neuropythy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AB77689-D985-6341-A6CD-F492417F88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880371" y="1825625"/>
            <a:ext cx="3263503" cy="4351338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C6D68A5-9CBC-6D43-AC95-FDC8E6DCD1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48126" y="1825625"/>
            <a:ext cx="3263503" cy="4351338"/>
          </a:xfrm>
        </p:spPr>
      </p:pic>
      <p:pic>
        <p:nvPicPr>
          <p:cNvPr id="13" name="Ny for Dev">
            <a:hlinkClick r:id="" action="ppaction://media"/>
            <a:extLst>
              <a:ext uri="{FF2B5EF4-FFF2-40B4-BE49-F238E27FC236}">
                <a16:creationId xmlns:a16="http://schemas.microsoft.com/office/drawing/2014/main" id="{B2B8C5A1-3F21-B64C-8EE9-CF56F47E95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65156" y="2282152"/>
            <a:ext cx="5261688" cy="343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1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EBB565-267D-7A4C-BDF2-54459677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1 – 8-9 year old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C5A06B5-5459-1542-9773-DB6F3E225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2225" y="1825625"/>
            <a:ext cx="5607550" cy="4351338"/>
          </a:xfrm>
        </p:spPr>
      </p:pic>
    </p:spTree>
    <p:extLst>
      <p:ext uri="{BB962C8B-B14F-4D97-AF65-F5344CB8AC3E}">
        <p14:creationId xmlns:p14="http://schemas.microsoft.com/office/powerpoint/2010/main" val="376623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EBB565-267D-7A4C-BDF2-54459677E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2 – 65-75 year old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DCB0D27-B816-3044-8150-2565110DF8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972" y="1825625"/>
            <a:ext cx="6144055" cy="4351338"/>
          </a:xfrm>
        </p:spPr>
      </p:pic>
    </p:spTree>
    <p:extLst>
      <p:ext uri="{BB962C8B-B14F-4D97-AF65-F5344CB8AC3E}">
        <p14:creationId xmlns:p14="http://schemas.microsoft.com/office/powerpoint/2010/main" val="1247823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CED0B-46EB-8743-A036-D4C028DE1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Thursday:</a:t>
            </a:r>
            <a:r>
              <a:rPr lang="en-US" dirty="0"/>
              <a:t> Run group-level analyses in </a:t>
            </a:r>
            <a:r>
              <a:rPr lang="en-US" dirty="0" err="1"/>
              <a:t>Neuropythy</a:t>
            </a:r>
            <a:r>
              <a:rPr lang="en-US" dirty="0"/>
              <a:t>… or anything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2D09BBB-58FB-5D48-8A5A-CE297033CF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06074" y="3850105"/>
            <a:ext cx="3007894" cy="3007894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6B57D20-D256-A541-8F34-80593C77FF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97699" y="2070894"/>
            <a:ext cx="4445000" cy="3860800"/>
          </a:xfr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FAB6A00F-1849-B044-9BE8-E47144E5C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19" y="1859130"/>
            <a:ext cx="2070747" cy="2760996"/>
          </a:xfrm>
          <a:prstGeom prst="rect">
            <a:avLst/>
          </a:prstGeom>
        </p:spPr>
      </p:pic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02DEC366-E358-C44E-8CF6-D13D1F123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329" y="1888150"/>
            <a:ext cx="2048982" cy="2731976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5BBF613-FFEA-CD4D-BBDD-CCC7855DA1A8}"/>
              </a:ext>
            </a:extLst>
          </p:cNvPr>
          <p:cNvSpPr/>
          <p:nvPr/>
        </p:nvSpPr>
        <p:spPr>
          <a:xfrm>
            <a:off x="6650218" y="4507163"/>
            <a:ext cx="3615647" cy="178067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43C846-EB54-704B-A0C9-31A8DCB4BC59}"/>
              </a:ext>
            </a:extLst>
          </p:cNvPr>
          <p:cNvSpPr txBox="1"/>
          <p:nvPr/>
        </p:nvSpPr>
        <p:spPr>
          <a:xfrm>
            <a:off x="10532054" y="4846220"/>
            <a:ext cx="766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5DD24-DFA6-F94B-BA4D-F931E5D60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6825" y="1763467"/>
            <a:ext cx="38862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221</Words>
  <Application>Microsoft Macintosh PowerPoint</Application>
  <PresentationFormat>Widescreen</PresentationFormat>
  <Paragraphs>31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Neuropythy for Dev</vt:lpstr>
      <vt:lpstr>The Plan</vt:lpstr>
      <vt:lpstr>Monday: Download the HCP-D and HCP-A Datasets</vt:lpstr>
      <vt:lpstr>Tuesday: Upload the data to AWS and run the HPC Pipeline</vt:lpstr>
      <vt:lpstr>Wednesday: BIDS the data and run the HPC Pipeline</vt:lpstr>
      <vt:lpstr>Thursday: Look at a single subject in Neuropythy</vt:lpstr>
      <vt:lpstr>Jupyter Notebook 1 – 8-9 year old</vt:lpstr>
      <vt:lpstr>Jupyter Notebook 2 – 65-75 year old</vt:lpstr>
      <vt:lpstr>Thursday: Run group-level analyses in Neuropythy… or anything</vt:lpstr>
      <vt:lpstr>Thursday: Run group-level analyses in Neuropythy… or anything</vt:lpstr>
      <vt:lpstr>Friday: Actually running group-level analyses in Numpy and visualizing in Neuropythy!</vt:lpstr>
      <vt:lpstr>Jupyter Notebook 3</vt:lpstr>
      <vt:lpstr>What we learned… and where we’re going.</vt:lpstr>
      <vt:lpstr>THE END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Neuropythy for Dev</dc:title>
  <dc:creator>Microsoft Office User</dc:creator>
  <cp:lastModifiedBy>Microsoft Office User</cp:lastModifiedBy>
  <cp:revision>22</cp:revision>
  <dcterms:created xsi:type="dcterms:W3CDTF">2019-08-09T05:02:31Z</dcterms:created>
  <dcterms:modified xsi:type="dcterms:W3CDTF">2019-08-09T17:35:37Z</dcterms:modified>
</cp:coreProperties>
</file>